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0287000" cy="1828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iSans" panose="020B0604020202020204" charset="-122"/>
      <p:regular r:id="rId14"/>
    </p:embeddedFont>
    <p:embeddedFont>
      <p:font typeface="微软雅黑" panose="020B0503020204020204" pitchFamily="34" charset="-122"/>
      <p:regular r:id="rId15"/>
      <p:bold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3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07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860-fa72-8b71-8000-00007d6490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08257" y="889000"/>
            <a:ext cx="13150574" cy="997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6500" b="1" dirty="0">
                <a:solidFill>
                  <a:srgbClr val="1817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projet SQL : Schéma relationnel &amp;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448300" y="1816100"/>
            <a:ext cx="9109075" cy="10281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700" b="1" dirty="0">
                <a:solidFill>
                  <a:srgbClr val="1818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de données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48639" y="2970213"/>
            <a:ext cx="8643247" cy="545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3500" b="1" dirty="0">
                <a:solidFill>
                  <a:srgbClr val="14130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de données e-commerce (8 tables)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969000" y="5613400"/>
            <a:ext cx="566738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AAB8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59000" y="8394700"/>
            <a:ext cx="3733800" cy="398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1A1B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Contexte &amp; Schéma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96200" y="8394700"/>
            <a:ext cx="4456113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71A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Requêtes SQL Avancées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3220700" y="8382000"/>
            <a:ext cx="3671888" cy="4687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1719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Analyse &amp; Insights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5bb-22c2-86c9-8000-00005472de05.png?kimi-sig=MYFY_6yzR5XDS24LyGaBRhpj7FHQGrQtKSavubfZ4W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890-3bf2-8281-8000-000006f828a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40300" y="927100"/>
            <a:ext cx="9561513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1D1C1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Présentation des tables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701800" y="2806700"/>
            <a:ext cx="5778501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8171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Orders (commandes)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701800" y="3632200"/>
            <a:ext cx="54673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919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Customers(clients)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701800" y="4368800"/>
            <a:ext cx="516572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1" dirty="0">
                <a:solidFill>
                  <a:srgbClr val="1918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Products (produits)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701800" y="5118100"/>
            <a:ext cx="7569200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918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Order_items (détails commande)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1701800" y="5880100"/>
            <a:ext cx="6075363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918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Suppliers (fournisseurs)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1701800" y="6629400"/>
            <a:ext cx="550068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700" b="1" dirty="0">
                <a:solidFill>
                  <a:srgbClr val="18171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Reviews (avis clients)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701800" y="7391400"/>
            <a:ext cx="6146800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B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Payments (</a:t>
            </a:r>
            <a:r>
              <a:rPr lang="en-US" sz="3600" b="1" dirty="0" err="1">
                <a:solidFill>
                  <a:srgbClr val="1B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paiements</a:t>
            </a:r>
            <a:r>
              <a:rPr lang="en-US" sz="3600" b="1" dirty="0" smtClean="0">
                <a:solidFill>
                  <a:srgbClr val="1B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</a:t>
            </a:r>
            <a:r>
              <a:rPr lang="en-US" sz="3600" b="1" dirty="0">
                <a:solidFill>
                  <a:srgbClr val="1B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Shipments (livraisons)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9893300" y="6578600"/>
            <a:ext cx="7750175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C1B1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Chaque table possède une clé primaire et des</a:t>
            </a:r>
            <a:endParaRPr lang="en-US" sz="1600" b="1" dirty="0"/>
          </a:p>
        </p:txBody>
      </p:sp>
      <p:sp>
        <p:nvSpPr>
          <p:cNvPr id="12" name="Text 9"/>
          <p:cNvSpPr/>
          <p:nvPr/>
        </p:nvSpPr>
        <p:spPr>
          <a:xfrm>
            <a:off x="9893300" y="7137400"/>
            <a:ext cx="794702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B1A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 logiques via des clés étrangères,posant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655300" y="7620000"/>
            <a:ext cx="6484938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E1D1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ainsi la structure nécessaire a l'analyse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893300" y="8153400"/>
            <a:ext cx="7929563" cy="39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1F1E1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transactionnelle et au suivi desflux e-commerce.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8d2-edd2-881a-8000-0000c51ef6ee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58800" y="4216400"/>
            <a:ext cx="1222375" cy="3222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dirty="0">
                <a:solidFill>
                  <a:srgbClr val="4D4D4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184400" y="901700"/>
            <a:ext cx="15398750" cy="8439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500" b="1" dirty="0">
                <a:solidFill>
                  <a:srgbClr val="1F1F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Schéma relationnel : Modèle E-commerce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828800" y="3187700"/>
            <a:ext cx="3841879" cy="8391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2120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Relations1-N: Orders →Order_items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35100" y="3556000"/>
            <a:ext cx="942867" cy="39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4142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8700" y="4279900"/>
            <a:ext cx="4560888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2726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 hiérarchique pour lier une commandea plusieurs articles.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28700" y="6362700"/>
            <a:ext cx="3381895" cy="19847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201F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Liaisons Products  Suppliers &amp; Reviews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07400" y="3302000"/>
            <a:ext cx="1346994" cy="238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73777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Orders PKId_id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087100" y="3302000"/>
            <a:ext cx="1489075" cy="763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6768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Payments PK Id_id payments payment_data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10600" y="3721100"/>
            <a:ext cx="1228725" cy="244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6767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commands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290300" y="4127500"/>
            <a:ext cx="1049338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6A6B6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shipments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382000" y="4864100"/>
            <a:ext cx="1585913" cy="5010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50514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Order_items PKid Id order_items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803900" y="5918200"/>
            <a:ext cx="1412875" cy="10259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56585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Products PKid _id Dtsnd_name categorys products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91600" y="5803900"/>
            <a:ext cx="587375" cy="238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7B83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724900" y="6045200"/>
            <a:ext cx="1000125" cy="244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292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074400" y="5956300"/>
            <a:ext cx="1458516" cy="765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E4E4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Payments PK id_id payment payment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166100" y="6273800"/>
            <a:ext cx="1297781" cy="5042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63646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0PKid_id product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610600" y="6578600"/>
            <a:ext cx="1280319" cy="5042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63636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product_name product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074400" y="7467600"/>
            <a:ext cx="1507331" cy="516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D4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Shipments PKid_id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816600" y="7607300"/>
            <a:ext cx="1412875" cy="10259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5758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Suppliers PKid_Id brand_name suppliers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420100" y="7835900"/>
            <a:ext cx="1055688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63636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PKId_Id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303000" y="7912100"/>
            <a:ext cx="969963" cy="10306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6E6E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orler data ship_time ship_tume shipment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648700" y="8039100"/>
            <a:ext cx="1076325" cy="5074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78787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review_data reviews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3208000" y="5664200"/>
            <a:ext cx="3529013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F1E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Workflow Comlet: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3233400" y="6096000"/>
            <a:ext cx="3682206" cy="774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F1E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→ Order → Payment→ Shipment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3208000" y="7099300"/>
            <a:ext cx="4591844" cy="823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solidFill>
                  <a:srgbClr val="24231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Traçabilité intégrale ducyclede vie d'une commande.</a:t>
            </a:r>
            <a:endParaRPr lang="en-US" sz="1600" dirty="0"/>
          </a:p>
        </p:txBody>
      </p:sp>
      <p:pic>
        <p:nvPicPr>
          <p:cNvPr id="28" name="Image 1" descr="https://kimi-img.moonshot.cn/pub/slides/25-12-06-01:31:47-d4phe0p3om1qdoo47m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588" y="2998116"/>
            <a:ext cx="7103510" cy="5944669"/>
          </a:xfrm>
          <a:prstGeom prst="rect">
            <a:avLst/>
          </a:prstGeom>
        </p:spPr>
      </p:pic>
      <p:pic>
        <p:nvPicPr>
          <p:cNvPr id="29" name="Image 2" descr="https://kimi-img.moonshot.cn/pub/slides/25-12-06-01:38:23-d4phh3q5hvlr47fm9k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54" y="2139381"/>
            <a:ext cx="17009089" cy="68034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5bf-e152-8a24-8000-0000feb8e0f1.png?kimi-sig=f0FBGF6caiWfSmWay6xjIHjPa0P8Ak6VWxzdQAbOU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ef9f8-2342-8fcf-8000-00009df5b9c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2500" y="927100"/>
            <a:ext cx="14579600" cy="7058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600" b="1" dirty="0">
                <a:solidFill>
                  <a:srgbClr val="1E1D1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Résultats Obtenus : Synthèse des Insights Clés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17700" y="2806700"/>
            <a:ext cx="3014663" cy="39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1E1D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Clients Rentables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75500" y="2806700"/>
            <a:ext cx="5051425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1F1D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Produit &amp;Catégorie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954000" y="2781300"/>
            <a:ext cx="3779838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F1E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Efficacité &amp; Opérations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50819" y="3253184"/>
            <a:ext cx="3150394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635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Catégorie la plus vendu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420600" y="3454400"/>
            <a:ext cx="350043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727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Taux de Livraison Completee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47562" y="3741738"/>
            <a:ext cx="276960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02F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 5 Clients</a:t>
            </a:r>
            <a:r>
              <a:rPr lang="en-US" sz="2200" dirty="0">
                <a:solidFill>
                  <a:srgbClr val="302F2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057563" y="3886200"/>
            <a:ext cx="1600200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3637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35.83%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663700" y="4724400"/>
            <a:ext cx="2352675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John Evelyn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64991" y="4711700"/>
            <a:ext cx="1525933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60386.76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420600" y="4737100"/>
            <a:ext cx="3636963" cy="2915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2F2E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 des Paiements Mensuels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16800" y="4902200"/>
            <a:ext cx="1870075" cy="521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rgbClr val="2E2E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XX%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423400" y="5181600"/>
            <a:ext cx="2681288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2928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Produitle Mieux Note: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82700" y="5588000"/>
            <a:ext cx="703263" cy="2915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E8D9B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663700" y="5562600"/>
            <a:ext cx="2352675" cy="710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John Smith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228043" y="5588000"/>
            <a:ext cx="207389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74788.06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525000" y="5448300"/>
            <a:ext cx="2601913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737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Electric Kettle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944100" y="5816600"/>
            <a:ext cx="1993900" cy="506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300" b="1" dirty="0">
                <a:solidFill>
                  <a:srgbClr val="A69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5/5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5074900" y="6057900"/>
            <a:ext cx="198120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313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Tendances de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534426" y="6261100"/>
            <a:ext cx="268877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35343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Electronics 33704commande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286875" y="6323013"/>
            <a:ext cx="2683565" cy="666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3634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(Basé sur AVG Avis)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4579600" y="6324600"/>
            <a:ext cx="3078163" cy="823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2B2A2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Revenus : Pic en 2023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82700" y="6616700"/>
            <a:ext cx="703263" cy="2915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solidFill>
                  <a:srgbClr val="D9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663700" y="6653213"/>
            <a:ext cx="1558925" cy="337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DFEA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John Ruth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638300" y="7494191"/>
            <a:ext cx="1909262" cy="52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John Wilson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226300" y="7366000"/>
            <a:ext cx="6138863" cy="3921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1F1E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CapacitéAnalytiqueSQL:ValeurAjoutée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75500" y="8089900"/>
            <a:ext cx="2447131" cy="7100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27272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Requetes Ciblees (JOIN,GROUP BY)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579100" y="8128000"/>
            <a:ext cx="2757488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2B2A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Extraction de Donnees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4312900" y="8115300"/>
            <a:ext cx="2844800" cy="6455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D2C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Insights Opérationnels Actionnables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295400" y="8305800"/>
            <a:ext cx="6699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D0DC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663700" y="8280400"/>
            <a:ext cx="1676814" cy="710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John Wayne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1137900" y="8407400"/>
            <a:ext cx="1830388" cy="36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2D2C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Complexes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230100" y="9829800"/>
            <a:ext cx="5567363" cy="262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6" name="Image 1" descr="https://kimi-img.moonshot.cn/pub/slides/25-12-06-05:30:53-d4pku3a23rd9bpb48b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3783279"/>
            <a:ext cx="7852465" cy="2489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af07f7-e792-8d27-8000-000028a5c9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9100" y="3759200"/>
            <a:ext cx="4810654" cy="9036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90E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Mise en place réussie d'une base relationnelle complète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0" y="5397500"/>
            <a:ext cx="4290483" cy="1525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rgbClr val="070B0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Maitrise des JOIN, GROUP BY,sOuS- requētes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397000" y="7099300"/>
            <a:ext cx="4941888" cy="9852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80C1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Capacitéà analyser un dataset complexe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80300" y="4838700"/>
            <a:ext cx="454025" cy="2448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284A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6000" y="1016000"/>
            <a:ext cx="10607675" cy="920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2040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Bilan &amp; Prochaine Étape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17600" y="2692400"/>
            <a:ext cx="290195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109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BILAN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626600" y="2692400"/>
            <a:ext cx="5286375" cy="5216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rgbClr val="0007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PROCHAINE ÉTAPE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198100" y="3759200"/>
            <a:ext cx="7134225" cy="1000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rgbClr val="090D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Création d'un dashboard Bi(passer a l'échelle)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210800" y="4953000"/>
            <a:ext cx="5391944" cy="1000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100" b="1" dirty="0">
                <a:solidFill>
                  <a:srgbClr val="060A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Optimisation des requetes (automatiser le reporting)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452100" y="6553200"/>
            <a:ext cx="887413" cy="23852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416E8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ooo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2014200" y="9817100"/>
            <a:ext cx="5961063" cy="262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319</Words>
  <Application>Microsoft Office PowerPoint</Application>
  <PresentationFormat>Custom</PresentationFormat>
  <Paragraphs>93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MiSans</vt:lpstr>
      <vt:lpstr>Arial</vt:lpstr>
      <vt:lpstr>微软雅黑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Mini-projet SQL : E-commerce en 8 tables</dc:title>
  <dc:subject>Mini-projet SQL : E-commerce en 8 tables</dc:subject>
  <dc:creator>Kimi</dc:creator>
  <cp:lastModifiedBy>Windows User</cp:lastModifiedBy>
  <cp:revision>2</cp:revision>
  <dcterms:created xsi:type="dcterms:W3CDTF">2025-12-05T21:53:10Z</dcterms:created>
  <dcterms:modified xsi:type="dcterms:W3CDTF">2025-12-05T22:02:20Z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{"Label":"Mini-projet SQL : E-commerce en 8 tables","ContentProducer":"001191110108MACG2KBH8F10000","ProduceID":"d4pghnoge03tfqnh2820","ReservedCode1":"","ContentPropagator":"001191110108MACG2KBH8F20000","PropagateID":"d4pghnoge03tfqnh2820","ReservedCode2</vt:lpwstr>
  </property>
</Properties>
</file>